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ig Shoulders Display" panose="020B0604020202020204" charset="0"/>
      <p:bold r:id="rId13"/>
    </p:embeddedFont>
    <p:embeddedFont>
      <p:font typeface="Calibri" panose="020F0502020204030204" pitchFamily="34" charset="0"/>
      <p:regular r:id="rId14"/>
      <p:bold r:id="rId15"/>
      <p:italic r:id="rId16"/>
      <p:boldItalic r:id="rId17"/>
    </p:embeddedFont>
    <p:embeddedFont>
      <p:font typeface="Lato" panose="020B0604020202020204"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53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o Osorio" userId="0e7294c2465c9a25" providerId="LiveId" clId="{A6A73C15-DB17-414D-BF8A-E4744333C819}"/>
    <pc:docChg chg="modSld">
      <pc:chgData name="Franco Osorio" userId="0e7294c2465c9a25" providerId="LiveId" clId="{A6A73C15-DB17-414D-BF8A-E4744333C819}" dt="2021-06-14T03:51:32.594" v="1" actId="20577"/>
      <pc:docMkLst>
        <pc:docMk/>
      </pc:docMkLst>
      <pc:sldChg chg="modSp mod">
        <pc:chgData name="Franco Osorio" userId="0e7294c2465c9a25" providerId="LiveId" clId="{A6A73C15-DB17-414D-BF8A-E4744333C819}" dt="2021-06-14T03:51:32.594" v="1" actId="20577"/>
        <pc:sldMkLst>
          <pc:docMk/>
          <pc:sldMk cId="0" sldId="259"/>
        </pc:sldMkLst>
        <pc:spChg chg="mod">
          <ac:chgData name="Franco Osorio" userId="0e7294c2465c9a25" providerId="LiveId" clId="{A6A73C15-DB17-414D-BF8A-E4744333C819}" dt="2021-06-14T03:51:32.594" v="1" actId="20577"/>
          <ac:spMkLst>
            <pc:docMk/>
            <pc:sldMk cId="0" sldId="259"/>
            <ac:spMk id="12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6cb0d2af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d6cb0d2af0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da2af7a2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dda2af7a2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da2af7a2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dda2af7a21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cb0d2af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d6cb0d2af0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939"/>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397600" y="394875"/>
            <a:ext cx="15092175" cy="8523850"/>
          </a:xfrm>
          <a:prstGeom prst="rect">
            <a:avLst/>
          </a:prstGeom>
          <a:noFill/>
          <a:ln>
            <a:noFill/>
          </a:ln>
        </p:spPr>
      </p:pic>
      <p:pic>
        <p:nvPicPr>
          <p:cNvPr id="85" name="Google Shape;85;p13"/>
          <p:cNvPicPr preferRelativeResize="0"/>
          <p:nvPr/>
        </p:nvPicPr>
        <p:blipFill>
          <a:blip r:embed="rId4">
            <a:alphaModFix/>
          </a:blip>
          <a:stretch>
            <a:fillRect/>
          </a:stretch>
        </p:blipFill>
        <p:spPr>
          <a:xfrm>
            <a:off x="7519999" y="3150938"/>
            <a:ext cx="7033750" cy="3985125"/>
          </a:xfrm>
          <a:prstGeom prst="rect">
            <a:avLst/>
          </a:prstGeom>
          <a:noFill/>
          <a:ln>
            <a:noFill/>
          </a:ln>
        </p:spPr>
      </p:pic>
      <p:sp>
        <p:nvSpPr>
          <p:cNvPr id="86" name="Google Shape;86;p13"/>
          <p:cNvSpPr/>
          <p:nvPr/>
        </p:nvSpPr>
        <p:spPr>
          <a:xfrm>
            <a:off x="15721248" y="-108411"/>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3"/>
          <p:cNvPicPr preferRelativeResize="0"/>
          <p:nvPr/>
        </p:nvPicPr>
        <p:blipFill rotWithShape="1">
          <a:blip r:embed="rId5">
            <a:alphaModFix/>
          </a:blip>
          <a:srcRect/>
          <a:stretch/>
        </p:blipFill>
        <p:spPr>
          <a:xfrm>
            <a:off x="14528498" y="7809616"/>
            <a:ext cx="854503" cy="794688"/>
          </a:xfrm>
          <a:prstGeom prst="rect">
            <a:avLst/>
          </a:prstGeom>
          <a:noFill/>
          <a:ln>
            <a:noFill/>
          </a:ln>
        </p:spPr>
      </p:pic>
      <p:pic>
        <p:nvPicPr>
          <p:cNvPr id="88" name="Google Shape;88;p13"/>
          <p:cNvPicPr preferRelativeResize="0"/>
          <p:nvPr/>
        </p:nvPicPr>
        <p:blipFill rotWithShape="1">
          <a:blip r:embed="rId6">
            <a:alphaModFix/>
          </a:blip>
          <a:srcRect/>
          <a:stretch/>
        </p:blipFill>
        <p:spPr>
          <a:xfrm>
            <a:off x="981075" y="1028700"/>
            <a:ext cx="453254" cy="453254"/>
          </a:xfrm>
          <a:prstGeom prst="rect">
            <a:avLst/>
          </a:prstGeom>
          <a:noFill/>
          <a:ln>
            <a:noFill/>
          </a:ln>
        </p:spPr>
      </p:pic>
      <p:sp>
        <p:nvSpPr>
          <p:cNvPr id="89" name="Google Shape;89;p13"/>
          <p:cNvSpPr/>
          <p:nvPr/>
        </p:nvSpPr>
        <p:spPr>
          <a:xfrm>
            <a:off x="-2566752" y="9077325"/>
            <a:ext cx="18288001" cy="9525"/>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rotWithShape="1">
          <a:blip r:embed="rId7">
            <a:alphaModFix/>
          </a:blip>
          <a:srcRect/>
          <a:stretch/>
        </p:blipFill>
        <p:spPr>
          <a:xfrm>
            <a:off x="1028700" y="9539656"/>
            <a:ext cx="431173" cy="190500"/>
          </a:xfrm>
          <a:prstGeom prst="rect">
            <a:avLst/>
          </a:prstGeom>
          <a:noFill/>
          <a:ln>
            <a:noFill/>
          </a:ln>
        </p:spPr>
      </p:pic>
      <p:grpSp>
        <p:nvGrpSpPr>
          <p:cNvPr id="91" name="Google Shape;91;p13"/>
          <p:cNvGrpSpPr/>
          <p:nvPr/>
        </p:nvGrpSpPr>
        <p:grpSpPr>
          <a:xfrm>
            <a:off x="1028700" y="1961775"/>
            <a:ext cx="6185501" cy="6557771"/>
            <a:chOff x="0" y="85830"/>
            <a:chExt cx="11343300" cy="8743694"/>
          </a:xfrm>
        </p:grpSpPr>
        <p:sp>
          <p:nvSpPr>
            <p:cNvPr id="92" name="Google Shape;92;p13"/>
            <p:cNvSpPr txBox="1"/>
            <p:nvPr/>
          </p:nvSpPr>
          <p:spPr>
            <a:xfrm>
              <a:off x="0" y="85830"/>
              <a:ext cx="11343300" cy="5602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3000" b="1" i="0" u="none" strike="noStrike" cap="none">
                  <a:solidFill>
                    <a:srgbClr val="FFFFFF"/>
                  </a:solidFill>
                  <a:latin typeface="Big Shoulders Display"/>
                  <a:ea typeface="Big Shoulders Display"/>
                  <a:cs typeface="Big Shoulders Display"/>
                  <a:sym typeface="Big Shoulders Display"/>
                </a:rPr>
                <a:t>C</a:t>
              </a:r>
              <a:r>
                <a:rPr lang="en-US" sz="13000" b="1">
                  <a:solidFill>
                    <a:srgbClr val="FFFFFF"/>
                  </a:solidFill>
                  <a:latin typeface="Big Shoulders Display"/>
                  <a:ea typeface="Big Shoulders Display"/>
                  <a:cs typeface="Big Shoulders Display"/>
                  <a:sym typeface="Big Shoulders Display"/>
                </a:rPr>
                <a:t>Ó</a:t>
              </a:r>
              <a:r>
                <a:rPr lang="en-US" sz="13000" b="1" i="0" u="none" strike="noStrike" cap="none">
                  <a:solidFill>
                    <a:srgbClr val="FFFFFF"/>
                  </a:solidFill>
                  <a:latin typeface="Big Shoulders Display"/>
                  <a:ea typeface="Big Shoulders Display"/>
                  <a:cs typeface="Big Shoulders Display"/>
                  <a:sym typeface="Big Shoulders Display"/>
                </a:rPr>
                <a:t>DIGO </a:t>
              </a:r>
              <a:endParaRPr/>
            </a:p>
            <a:p>
              <a:pPr marL="0" marR="0" lvl="0" indent="0" algn="l" rtl="0">
                <a:lnSpc>
                  <a:spcPct val="110000"/>
                </a:lnSpc>
                <a:spcBef>
                  <a:spcPts val="0"/>
                </a:spcBef>
                <a:spcAft>
                  <a:spcPts val="0"/>
                </a:spcAft>
                <a:buNone/>
              </a:pPr>
              <a:r>
                <a:rPr lang="en-US" sz="13000" b="1" i="0" u="none" strike="noStrike" cap="none">
                  <a:solidFill>
                    <a:srgbClr val="FFFFFF"/>
                  </a:solidFill>
                  <a:latin typeface="Big Shoulders Display"/>
                  <a:ea typeface="Big Shoulders Display"/>
                  <a:cs typeface="Big Shoulders Display"/>
                  <a:sym typeface="Big Shoulders Display"/>
                </a:rPr>
                <a:t>SOLEMNE </a:t>
              </a:r>
              <a:r>
                <a:rPr lang="en-US" sz="13000" b="1">
                  <a:solidFill>
                    <a:srgbClr val="FFFFFF"/>
                  </a:solidFill>
                  <a:latin typeface="Big Shoulders Display"/>
                  <a:ea typeface="Big Shoulders Display"/>
                  <a:cs typeface="Big Shoulders Display"/>
                  <a:sym typeface="Big Shoulders Display"/>
                </a:rPr>
                <a:t>2</a:t>
              </a:r>
              <a:endParaRPr sz="13000" b="1">
                <a:solidFill>
                  <a:srgbClr val="FFFFFF"/>
                </a:solidFill>
                <a:latin typeface="Big Shoulders Display"/>
                <a:ea typeface="Big Shoulders Display"/>
                <a:cs typeface="Big Shoulders Display"/>
                <a:sym typeface="Big Shoulders Display"/>
              </a:endParaRPr>
            </a:p>
          </p:txBody>
        </p:sp>
        <p:sp>
          <p:nvSpPr>
            <p:cNvPr id="93" name="Google Shape;93;p13"/>
            <p:cNvSpPr txBox="1"/>
            <p:nvPr/>
          </p:nvSpPr>
          <p:spPr>
            <a:xfrm>
              <a:off x="0" y="5874224"/>
              <a:ext cx="11343300" cy="2955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a:solidFill>
                    <a:srgbClr val="C6C3FF"/>
                  </a:solidFill>
                  <a:latin typeface="Lato"/>
                  <a:ea typeface="Lato"/>
                  <a:cs typeface="Lato"/>
                  <a:sym typeface="Lato"/>
                </a:rPr>
                <a:t>Cristopher Banderas</a:t>
              </a:r>
              <a:endParaRPr sz="2400" b="1">
                <a:solidFill>
                  <a:srgbClr val="C6C3FF"/>
                </a:solidFill>
                <a:latin typeface="Lato"/>
                <a:ea typeface="Lato"/>
                <a:cs typeface="Lato"/>
                <a:sym typeface="Lato"/>
              </a:endParaRPr>
            </a:p>
            <a:p>
              <a:pPr marL="0" marR="0" lvl="0" indent="0" algn="l" rtl="0">
                <a:lnSpc>
                  <a:spcPct val="100000"/>
                </a:lnSpc>
                <a:spcBef>
                  <a:spcPts val="0"/>
                </a:spcBef>
                <a:spcAft>
                  <a:spcPts val="0"/>
                </a:spcAft>
                <a:buNone/>
              </a:pPr>
              <a:r>
                <a:rPr lang="en-US" sz="2400" b="1">
                  <a:solidFill>
                    <a:srgbClr val="C6C3FF"/>
                  </a:solidFill>
                  <a:latin typeface="Lato"/>
                  <a:ea typeface="Lato"/>
                  <a:cs typeface="Lato"/>
                  <a:sym typeface="Lato"/>
                </a:rPr>
                <a:t>Thomas Contreras</a:t>
              </a:r>
              <a:endParaRPr sz="2400" b="1">
                <a:solidFill>
                  <a:srgbClr val="C6C3FF"/>
                </a:solidFill>
                <a:latin typeface="Lato"/>
                <a:ea typeface="Lato"/>
                <a:cs typeface="Lato"/>
                <a:sym typeface="Lato"/>
              </a:endParaRPr>
            </a:p>
            <a:p>
              <a:pPr marL="0" marR="0" lvl="0" indent="0" algn="l" rtl="0">
                <a:lnSpc>
                  <a:spcPct val="100000"/>
                </a:lnSpc>
                <a:spcBef>
                  <a:spcPts val="0"/>
                </a:spcBef>
                <a:spcAft>
                  <a:spcPts val="0"/>
                </a:spcAft>
                <a:buNone/>
              </a:pPr>
              <a:r>
                <a:rPr lang="en-US" sz="2400" b="1">
                  <a:solidFill>
                    <a:srgbClr val="C6C3FF"/>
                  </a:solidFill>
                  <a:latin typeface="Lato"/>
                  <a:ea typeface="Lato"/>
                  <a:cs typeface="Lato"/>
                  <a:sym typeface="Lato"/>
                </a:rPr>
                <a:t>Kevin Leiva</a:t>
              </a:r>
              <a:endParaRPr sz="2400" b="1">
                <a:solidFill>
                  <a:srgbClr val="C6C3FF"/>
                </a:solidFill>
                <a:latin typeface="Lato"/>
                <a:ea typeface="Lato"/>
                <a:cs typeface="Lato"/>
                <a:sym typeface="Lato"/>
              </a:endParaRPr>
            </a:p>
            <a:p>
              <a:pPr marL="0" marR="0" lvl="0" indent="0" algn="l" rtl="0">
                <a:lnSpc>
                  <a:spcPct val="100000"/>
                </a:lnSpc>
                <a:spcBef>
                  <a:spcPts val="0"/>
                </a:spcBef>
                <a:spcAft>
                  <a:spcPts val="0"/>
                </a:spcAft>
                <a:buNone/>
              </a:pPr>
              <a:r>
                <a:rPr lang="en-US" sz="2400" b="1">
                  <a:solidFill>
                    <a:srgbClr val="C6C3FF"/>
                  </a:solidFill>
                  <a:latin typeface="Lato"/>
                  <a:ea typeface="Lato"/>
                  <a:cs typeface="Lato"/>
                  <a:sym typeface="Lato"/>
                </a:rPr>
                <a:t>Mario Muñoz</a:t>
              </a:r>
              <a:endParaRPr sz="2400" b="1">
                <a:solidFill>
                  <a:srgbClr val="C6C3FF"/>
                </a:solidFill>
                <a:latin typeface="Lato"/>
                <a:ea typeface="Lato"/>
                <a:cs typeface="Lato"/>
                <a:sym typeface="Lato"/>
              </a:endParaRPr>
            </a:p>
            <a:p>
              <a:pPr marL="0" marR="0" lvl="0" indent="0" algn="l" rtl="0">
                <a:lnSpc>
                  <a:spcPct val="100000"/>
                </a:lnSpc>
                <a:spcBef>
                  <a:spcPts val="0"/>
                </a:spcBef>
                <a:spcAft>
                  <a:spcPts val="0"/>
                </a:spcAft>
                <a:buNone/>
              </a:pPr>
              <a:r>
                <a:rPr lang="en-US" sz="2400" b="1">
                  <a:solidFill>
                    <a:srgbClr val="C6C3FF"/>
                  </a:solidFill>
                  <a:latin typeface="Lato"/>
                  <a:ea typeface="Lato"/>
                  <a:cs typeface="Lato"/>
                  <a:sym typeface="Lato"/>
                </a:rPr>
                <a:t>Franco Osorio</a:t>
              </a:r>
              <a:endParaRPr sz="2400" b="1">
                <a:solidFill>
                  <a:srgbClr val="C6C3FF"/>
                </a:solidFill>
                <a:latin typeface="Lato"/>
                <a:ea typeface="Lato"/>
                <a:cs typeface="Lato"/>
                <a:sym typeface="Lato"/>
              </a:endParaRPr>
            </a:p>
            <a:p>
              <a:pPr marL="0" marR="0" lvl="0" indent="0" algn="l" rtl="0">
                <a:lnSpc>
                  <a:spcPct val="139958"/>
                </a:lnSpc>
                <a:spcBef>
                  <a:spcPts val="0"/>
                </a:spcBef>
                <a:spcAft>
                  <a:spcPts val="0"/>
                </a:spcAft>
                <a:buNone/>
              </a:pPr>
              <a:endParaRPr sz="2400" b="1" i="0" u="none" strike="noStrike" cap="none">
                <a:solidFill>
                  <a:srgbClr val="C6C3FF"/>
                </a:solidFill>
                <a:latin typeface="Lato"/>
                <a:ea typeface="Lato"/>
                <a:cs typeface="Lato"/>
                <a:sym typeface="Lato"/>
              </a:endParaRPr>
            </a:p>
          </p:txBody>
        </p:sp>
      </p:grpSp>
      <p:sp>
        <p:nvSpPr>
          <p:cNvPr id="94" name="Google Shape;94;p13"/>
          <p:cNvSpPr txBox="1"/>
          <p:nvPr/>
        </p:nvSpPr>
        <p:spPr>
          <a:xfrm>
            <a:off x="16439109" y="1200598"/>
            <a:ext cx="1124259" cy="79608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001</a:t>
            </a:r>
            <a:endParaRPr/>
          </a:p>
        </p:txBody>
      </p:sp>
      <p:sp>
        <p:nvSpPr>
          <p:cNvPr id="95" name="Google Shape;95;p13"/>
          <p:cNvSpPr txBox="1"/>
          <p:nvPr/>
        </p:nvSpPr>
        <p:spPr>
          <a:xfrm rot="5400000">
            <a:off x="14438882" y="6553913"/>
            <a:ext cx="5163779" cy="244995"/>
          </a:xfrm>
          <a:prstGeom prst="rect">
            <a:avLst/>
          </a:prstGeom>
          <a:noFill/>
          <a:ln>
            <a:noFill/>
          </a:ln>
        </p:spPr>
        <p:txBody>
          <a:bodyPr spcFirstLastPara="1" wrap="square" lIns="0" tIns="0" rIns="0" bIns="0" anchor="t" anchorCtr="0">
            <a:spAutoFit/>
          </a:bodyPr>
          <a:lstStyle/>
          <a:p>
            <a:pPr marL="0" marR="0" lvl="0" indent="0" algn="r"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IING. CIVIL INFORMATICA</a:t>
            </a:r>
            <a:endParaRPr/>
          </a:p>
        </p:txBody>
      </p:sp>
      <p:pic>
        <p:nvPicPr>
          <p:cNvPr id="96" name="Google Shape;96;p13"/>
          <p:cNvPicPr preferRelativeResize="0"/>
          <p:nvPr/>
        </p:nvPicPr>
        <p:blipFill rotWithShape="1">
          <a:blip r:embed="rId8">
            <a:alphaModFix amt="73000"/>
          </a:blip>
          <a:srcRect/>
          <a:stretch/>
        </p:blipFill>
        <p:spPr>
          <a:xfrm>
            <a:off x="7520000" y="3166250"/>
            <a:ext cx="7033749" cy="39554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200"/>
        <p:cNvGrpSpPr/>
        <p:nvPr/>
      </p:nvGrpSpPr>
      <p:grpSpPr>
        <a:xfrm>
          <a:off x="0" y="0"/>
          <a:ext cx="0" cy="0"/>
          <a:chOff x="0" y="0"/>
          <a:chExt cx="0" cy="0"/>
        </a:xfrm>
      </p:grpSpPr>
      <p:grpSp>
        <p:nvGrpSpPr>
          <p:cNvPr id="201" name="Google Shape;201;p22"/>
          <p:cNvGrpSpPr/>
          <p:nvPr/>
        </p:nvGrpSpPr>
        <p:grpSpPr>
          <a:xfrm>
            <a:off x="2710058" y="3181411"/>
            <a:ext cx="6433875" cy="3923397"/>
            <a:chOff x="0" y="736"/>
            <a:chExt cx="8578500" cy="5231196"/>
          </a:xfrm>
        </p:grpSpPr>
        <p:sp>
          <p:nvSpPr>
            <p:cNvPr id="202" name="Google Shape;202;p22"/>
            <p:cNvSpPr txBox="1"/>
            <p:nvPr/>
          </p:nvSpPr>
          <p:spPr>
            <a:xfrm>
              <a:off x="0" y="736"/>
              <a:ext cx="8578500" cy="1982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10400" b="1" i="0" u="none" strike="noStrike" cap="none">
                <a:solidFill>
                  <a:srgbClr val="FFFFFF"/>
                </a:solidFill>
                <a:latin typeface="Big Shoulders Display"/>
                <a:ea typeface="Big Shoulders Display"/>
                <a:cs typeface="Big Shoulders Display"/>
                <a:sym typeface="Big Shoulders Display"/>
              </a:endParaRPr>
            </a:p>
          </p:txBody>
        </p:sp>
        <p:sp>
          <p:nvSpPr>
            <p:cNvPr id="203" name="Google Shape;203;p22"/>
            <p:cNvSpPr txBox="1"/>
            <p:nvPr/>
          </p:nvSpPr>
          <p:spPr>
            <a:xfrm>
              <a:off x="0" y="4578232"/>
              <a:ext cx="8578500" cy="653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3200" b="0" i="0" u="none" strike="noStrike" cap="none">
                <a:solidFill>
                  <a:srgbClr val="C6C3FF"/>
                </a:solidFill>
                <a:latin typeface="Lato"/>
                <a:ea typeface="Lato"/>
                <a:cs typeface="Lato"/>
                <a:sym typeface="Lato"/>
              </a:endParaRPr>
            </a:p>
          </p:txBody>
        </p:sp>
      </p:grpSp>
      <p:sp>
        <p:nvSpPr>
          <p:cNvPr id="204" name="Google Shape;204;p22"/>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a:t>
            </a:r>
            <a:r>
              <a:rPr lang="en-US" sz="5600">
                <a:solidFill>
                  <a:srgbClr val="FFFFFF"/>
                </a:solidFill>
                <a:latin typeface="Big Shoulders Display"/>
                <a:ea typeface="Big Shoulders Display"/>
                <a:cs typeface="Big Shoulders Display"/>
                <a:sym typeface="Big Shoulders Display"/>
              </a:rPr>
              <a:t>10</a:t>
            </a:r>
            <a:endParaRPr/>
          </a:p>
        </p:txBody>
      </p:sp>
      <p:sp>
        <p:nvSpPr>
          <p:cNvPr id="205" name="Google Shape;205;p22"/>
          <p:cNvSpPr txBox="1"/>
          <p:nvPr/>
        </p:nvSpPr>
        <p:spPr>
          <a:xfrm rot="-5400000">
            <a:off x="-1449539" y="6560999"/>
            <a:ext cx="5163900" cy="230700"/>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206" name="Google Shape;206;p22"/>
          <p:cNvSpPr/>
          <p:nvPr/>
        </p:nvSpPr>
        <p:spPr>
          <a:xfrm>
            <a:off x="17330" y="0"/>
            <a:ext cx="9600" cy="1050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2"/>
          <p:cNvPicPr preferRelativeResize="0"/>
          <p:nvPr/>
        </p:nvPicPr>
        <p:blipFill rotWithShape="1">
          <a:blip r:embed="rId3">
            <a:alphaModFix/>
          </a:blip>
          <a:srcRect/>
          <a:stretch/>
        </p:blipFill>
        <p:spPr>
          <a:xfrm>
            <a:off x="16404797" y="8463612"/>
            <a:ext cx="854504" cy="794688"/>
          </a:xfrm>
          <a:prstGeom prst="rect">
            <a:avLst/>
          </a:prstGeom>
          <a:noFill/>
          <a:ln>
            <a:noFill/>
          </a:ln>
        </p:spPr>
      </p:pic>
      <p:pic>
        <p:nvPicPr>
          <p:cNvPr id="208" name="Google Shape;208;p22"/>
          <p:cNvPicPr preferRelativeResize="0"/>
          <p:nvPr/>
        </p:nvPicPr>
        <p:blipFill rotWithShape="1">
          <a:blip r:embed="rId4">
            <a:alphaModFix/>
          </a:blip>
          <a:srcRect/>
          <a:stretch/>
        </p:blipFill>
        <p:spPr>
          <a:xfrm>
            <a:off x="1028700" y="1028700"/>
            <a:ext cx="453254" cy="453254"/>
          </a:xfrm>
          <a:prstGeom prst="rect">
            <a:avLst/>
          </a:prstGeom>
          <a:noFill/>
          <a:ln>
            <a:noFill/>
          </a:ln>
        </p:spPr>
      </p:pic>
      <p:sp>
        <p:nvSpPr>
          <p:cNvPr id="209" name="Google Shape;209;p22"/>
          <p:cNvSpPr txBox="1"/>
          <p:nvPr/>
        </p:nvSpPr>
        <p:spPr>
          <a:xfrm>
            <a:off x="2237875" y="3526400"/>
            <a:ext cx="148371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Calibri"/>
              <a:ea typeface="Calibri"/>
              <a:cs typeface="Calibri"/>
              <a:sym typeface="Calibri"/>
            </a:endParaRPr>
          </a:p>
          <a:p>
            <a:pPr marL="0" lvl="0" indent="0" algn="l" rtl="0">
              <a:spcBef>
                <a:spcPts val="0"/>
              </a:spcBef>
              <a:spcAft>
                <a:spcPts val="0"/>
              </a:spcAft>
              <a:buNone/>
            </a:pPr>
            <a:r>
              <a:rPr lang="en-US" sz="9600">
                <a:solidFill>
                  <a:srgbClr val="FFFFFF"/>
                </a:solidFill>
                <a:latin typeface="Calibri"/>
                <a:ea typeface="Calibri"/>
                <a:cs typeface="Calibri"/>
                <a:sym typeface="Calibri"/>
              </a:rPr>
              <a:t>GRACIAS POR ESCUCHAR :)</a:t>
            </a:r>
            <a:endParaRPr sz="96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00"/>
        <p:cNvGrpSpPr/>
        <p:nvPr/>
      </p:nvGrpSpPr>
      <p:grpSpPr>
        <a:xfrm>
          <a:off x="0" y="0"/>
          <a:ext cx="0" cy="0"/>
          <a:chOff x="0" y="0"/>
          <a:chExt cx="0" cy="0"/>
        </a:xfrm>
      </p:grpSpPr>
      <p:sp>
        <p:nvSpPr>
          <p:cNvPr id="101" name="Google Shape;101;p14"/>
          <p:cNvSpPr txBox="1"/>
          <p:nvPr/>
        </p:nvSpPr>
        <p:spPr>
          <a:xfrm>
            <a:off x="2164860" y="1481942"/>
            <a:ext cx="6093900" cy="3521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400" b="1" i="0" u="none" strike="noStrike" cap="none">
                <a:solidFill>
                  <a:srgbClr val="FFFFFF"/>
                </a:solidFill>
                <a:latin typeface="Big Shoulders Display"/>
                <a:ea typeface="Big Shoulders Display"/>
                <a:cs typeface="Big Shoulders Display"/>
                <a:sym typeface="Big Shoulders Display"/>
              </a:rPr>
              <a:t>¡EXPLICACI</a:t>
            </a:r>
            <a:r>
              <a:rPr lang="en-US" sz="10400" b="1">
                <a:solidFill>
                  <a:srgbClr val="FFFFFF"/>
                </a:solidFill>
                <a:latin typeface="Big Shoulders Display"/>
                <a:ea typeface="Big Shoulders Display"/>
                <a:cs typeface="Big Shoulders Display"/>
                <a:sym typeface="Big Shoulders Display"/>
              </a:rPr>
              <a:t>Ó</a:t>
            </a:r>
            <a:r>
              <a:rPr lang="en-US" sz="10400" b="1" i="0" u="none" strike="noStrike" cap="none">
                <a:solidFill>
                  <a:srgbClr val="FFFFFF"/>
                </a:solidFill>
                <a:latin typeface="Big Shoulders Display"/>
                <a:ea typeface="Big Shoulders Display"/>
                <a:cs typeface="Big Shoulders Display"/>
                <a:sym typeface="Big Shoulders Display"/>
              </a:rPr>
              <a:t>N</a:t>
            </a:r>
            <a:endParaRPr/>
          </a:p>
          <a:p>
            <a:pPr marL="0" marR="0" lvl="0" indent="0" algn="l" rtl="0">
              <a:lnSpc>
                <a:spcPct val="120000"/>
              </a:lnSpc>
              <a:spcBef>
                <a:spcPts val="0"/>
              </a:spcBef>
              <a:spcAft>
                <a:spcPts val="0"/>
              </a:spcAft>
              <a:buNone/>
            </a:pPr>
            <a:r>
              <a:rPr lang="en-US" sz="10400" b="1" i="0" u="none" strike="noStrike" cap="none">
                <a:solidFill>
                  <a:srgbClr val="FFFFFF"/>
                </a:solidFill>
                <a:latin typeface="Big Shoulders Display"/>
                <a:ea typeface="Big Shoulders Display"/>
                <a:cs typeface="Big Shoulders Display"/>
                <a:sym typeface="Big Shoulders Display"/>
              </a:rPr>
              <a:t>DEL C</a:t>
            </a:r>
            <a:r>
              <a:rPr lang="en-US" sz="10400" b="1">
                <a:solidFill>
                  <a:srgbClr val="FFFFFF"/>
                </a:solidFill>
                <a:latin typeface="Big Shoulders Display"/>
                <a:ea typeface="Big Shoulders Display"/>
                <a:cs typeface="Big Shoulders Display"/>
                <a:sym typeface="Big Shoulders Display"/>
              </a:rPr>
              <a:t>Ó</a:t>
            </a:r>
            <a:r>
              <a:rPr lang="en-US" sz="10400" b="1" i="0" u="none" strike="noStrike" cap="none">
                <a:solidFill>
                  <a:srgbClr val="FFFFFF"/>
                </a:solidFill>
                <a:latin typeface="Big Shoulders Display"/>
                <a:ea typeface="Big Shoulders Display"/>
                <a:cs typeface="Big Shoulders Display"/>
                <a:sym typeface="Big Shoulders Display"/>
              </a:rPr>
              <a:t>DIGO!</a:t>
            </a:r>
            <a:endParaRPr/>
          </a:p>
        </p:txBody>
      </p:sp>
      <p:sp>
        <p:nvSpPr>
          <p:cNvPr id="102" name="Google Shape;102;p14"/>
          <p:cNvSpPr txBox="1"/>
          <p:nvPr/>
        </p:nvSpPr>
        <p:spPr>
          <a:xfrm>
            <a:off x="16230291" y="1080039"/>
            <a:ext cx="1124259" cy="792211"/>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002</a:t>
            </a:r>
            <a:endParaRPr/>
          </a:p>
        </p:txBody>
      </p:sp>
      <p:sp>
        <p:nvSpPr>
          <p:cNvPr id="103" name="Google Shape;103;p14"/>
          <p:cNvSpPr txBox="1"/>
          <p:nvPr/>
        </p:nvSpPr>
        <p:spPr>
          <a:xfrm rot="-5400000">
            <a:off x="-1449541" y="6561122"/>
            <a:ext cx="5163779" cy="230576"/>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grpSp>
        <p:nvGrpSpPr>
          <p:cNvPr id="104" name="Google Shape;104;p14"/>
          <p:cNvGrpSpPr/>
          <p:nvPr/>
        </p:nvGrpSpPr>
        <p:grpSpPr>
          <a:xfrm>
            <a:off x="8716002" y="9067800"/>
            <a:ext cx="1400283" cy="190500"/>
            <a:chOff x="0" y="0"/>
            <a:chExt cx="1867044" cy="254000"/>
          </a:xfrm>
        </p:grpSpPr>
        <p:pic>
          <p:nvPicPr>
            <p:cNvPr id="105" name="Google Shape;105;p14"/>
            <p:cNvPicPr preferRelativeResize="0"/>
            <p:nvPr/>
          </p:nvPicPr>
          <p:blipFill rotWithShape="1">
            <a:blip r:embed="rId3">
              <a:alphaModFix/>
            </a:blip>
            <a:srcRect/>
            <a:stretch/>
          </p:blipFill>
          <p:spPr>
            <a:xfrm>
              <a:off x="1292147" y="0"/>
              <a:ext cx="574897" cy="254000"/>
            </a:xfrm>
            <a:prstGeom prst="rect">
              <a:avLst/>
            </a:prstGeom>
            <a:noFill/>
            <a:ln>
              <a:noFill/>
            </a:ln>
          </p:spPr>
        </p:pic>
        <p:pic>
          <p:nvPicPr>
            <p:cNvPr id="106" name="Google Shape;106;p14"/>
            <p:cNvPicPr preferRelativeResize="0"/>
            <p:nvPr/>
          </p:nvPicPr>
          <p:blipFill rotWithShape="1">
            <a:blip r:embed="rId3">
              <a:alphaModFix/>
            </a:blip>
            <a:srcRect/>
            <a:stretch/>
          </p:blipFill>
          <p:spPr>
            <a:xfrm rot="10800000">
              <a:off x="0" y="0"/>
              <a:ext cx="574897" cy="254000"/>
            </a:xfrm>
            <a:prstGeom prst="rect">
              <a:avLst/>
            </a:prstGeom>
            <a:noFill/>
            <a:ln>
              <a:noFill/>
            </a:ln>
          </p:spPr>
        </p:pic>
      </p:grpSp>
      <p:sp>
        <p:nvSpPr>
          <p:cNvPr id="107" name="Google Shape;107;p14"/>
          <p:cNvSpPr/>
          <p:nvPr/>
        </p:nvSpPr>
        <p:spPr>
          <a:xfrm>
            <a:off x="9406618" y="-108411"/>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4"/>
          <p:cNvPicPr preferRelativeResize="0"/>
          <p:nvPr/>
        </p:nvPicPr>
        <p:blipFill rotWithShape="1">
          <a:blip r:embed="rId4">
            <a:alphaModFix/>
          </a:blip>
          <a:srcRect/>
          <a:stretch/>
        </p:blipFill>
        <p:spPr>
          <a:xfrm>
            <a:off x="16404797" y="8463612"/>
            <a:ext cx="854503" cy="794688"/>
          </a:xfrm>
          <a:prstGeom prst="rect">
            <a:avLst/>
          </a:prstGeom>
          <a:noFill/>
          <a:ln>
            <a:noFill/>
          </a:ln>
        </p:spPr>
      </p:pic>
      <p:pic>
        <p:nvPicPr>
          <p:cNvPr id="109" name="Google Shape;109;p14"/>
          <p:cNvPicPr preferRelativeResize="0"/>
          <p:nvPr/>
        </p:nvPicPr>
        <p:blipFill rotWithShape="1">
          <a:blip r:embed="rId5">
            <a:alphaModFix/>
          </a:blip>
          <a:srcRect/>
          <a:stretch/>
        </p:blipFill>
        <p:spPr>
          <a:xfrm>
            <a:off x="1028700" y="1028700"/>
            <a:ext cx="453254" cy="453254"/>
          </a:xfrm>
          <a:prstGeom prst="rect">
            <a:avLst/>
          </a:prstGeom>
          <a:noFill/>
          <a:ln>
            <a:noFill/>
          </a:ln>
        </p:spPr>
      </p:pic>
      <p:sp>
        <p:nvSpPr>
          <p:cNvPr id="110" name="Google Shape;110;p14"/>
          <p:cNvSpPr txBox="1"/>
          <p:nvPr/>
        </p:nvSpPr>
        <p:spPr>
          <a:xfrm>
            <a:off x="2164850" y="6036700"/>
            <a:ext cx="58905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400">
                <a:solidFill>
                  <a:schemeClr val="lt1"/>
                </a:solidFill>
                <a:latin typeface="Lato"/>
                <a:ea typeface="Lato"/>
                <a:cs typeface="Lato"/>
                <a:sym typeface="Lato"/>
              </a:rPr>
              <a:t>Se empieza creando el diseño del código, así para tener una referencia clara de cómo empezar. Primero se hace un diagrama en el cual se visualizan las clases y sus respectivos atributos.</a:t>
            </a:r>
            <a:endParaRPr sz="2400">
              <a:solidFill>
                <a:schemeClr val="lt1"/>
              </a:solidFill>
              <a:latin typeface="Lato"/>
              <a:ea typeface="Lato"/>
              <a:cs typeface="Lato"/>
              <a:sym typeface="Lato"/>
            </a:endParaRPr>
          </a:p>
        </p:txBody>
      </p:sp>
      <p:pic>
        <p:nvPicPr>
          <p:cNvPr id="111" name="Google Shape;111;p14"/>
          <p:cNvPicPr preferRelativeResize="0"/>
          <p:nvPr/>
        </p:nvPicPr>
        <p:blipFill>
          <a:blip r:embed="rId6">
            <a:alphaModFix/>
          </a:blip>
          <a:stretch>
            <a:fillRect/>
          </a:stretch>
        </p:blipFill>
        <p:spPr>
          <a:xfrm>
            <a:off x="9568543" y="2024650"/>
            <a:ext cx="8017039" cy="62865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15"/>
        <p:cNvGrpSpPr/>
        <p:nvPr/>
      </p:nvGrpSpPr>
      <p:grpSpPr>
        <a:xfrm>
          <a:off x="0" y="0"/>
          <a:ext cx="0" cy="0"/>
          <a:chOff x="0" y="0"/>
          <a:chExt cx="0" cy="0"/>
        </a:xfrm>
      </p:grpSpPr>
      <p:sp>
        <p:nvSpPr>
          <p:cNvPr id="116" name="Google Shape;116;p15"/>
          <p:cNvSpPr txBox="1"/>
          <p:nvPr/>
        </p:nvSpPr>
        <p:spPr>
          <a:xfrm>
            <a:off x="1028700" y="2781700"/>
            <a:ext cx="3543300" cy="4802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a:solidFill>
                  <a:schemeClr val="lt1"/>
                </a:solidFill>
                <a:latin typeface="Big Shoulders Display"/>
                <a:ea typeface="Big Shoulders Display"/>
                <a:cs typeface="Big Shoulders Display"/>
                <a:sym typeface="Big Shoulders Display"/>
              </a:rPr>
              <a:t>Aquí se presenta la clase main donde se llevan a cabo las diferentes opciones que se le presentan al usuario como es el caso 1, el caso 2 y el caso 3</a:t>
            </a: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p:txBody>
      </p:sp>
      <p:sp>
        <p:nvSpPr>
          <p:cNvPr id="117" name="Google Shape;117;p15"/>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a:t>
            </a:r>
            <a:r>
              <a:rPr lang="en-US" sz="5600">
                <a:solidFill>
                  <a:srgbClr val="FFFFFF"/>
                </a:solidFill>
                <a:latin typeface="Big Shoulders Display"/>
                <a:ea typeface="Big Shoulders Display"/>
                <a:cs typeface="Big Shoulders Display"/>
                <a:sym typeface="Big Shoulders Display"/>
              </a:rPr>
              <a:t>3</a:t>
            </a:r>
            <a:endParaRPr/>
          </a:p>
        </p:txBody>
      </p:sp>
      <p:sp>
        <p:nvSpPr>
          <p:cNvPr id="118" name="Google Shape;118;p15"/>
          <p:cNvSpPr txBox="1"/>
          <p:nvPr/>
        </p:nvSpPr>
        <p:spPr>
          <a:xfrm rot="-5400000">
            <a:off x="-1449541" y="6561122"/>
            <a:ext cx="5163779" cy="230576"/>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19" name="Google Shape;119;p15"/>
          <p:cNvSpPr/>
          <p:nvPr/>
        </p:nvSpPr>
        <p:spPr>
          <a:xfrm>
            <a:off x="-9525" y="0"/>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5"/>
          <p:cNvPicPr preferRelativeResize="0"/>
          <p:nvPr/>
        </p:nvPicPr>
        <p:blipFill rotWithShape="1">
          <a:blip r:embed="rId3">
            <a:alphaModFix/>
          </a:blip>
          <a:srcRect/>
          <a:stretch/>
        </p:blipFill>
        <p:spPr>
          <a:xfrm>
            <a:off x="16404797" y="8463612"/>
            <a:ext cx="854503" cy="794688"/>
          </a:xfrm>
          <a:prstGeom prst="rect">
            <a:avLst/>
          </a:prstGeom>
          <a:noFill/>
          <a:ln>
            <a:noFill/>
          </a:ln>
        </p:spPr>
      </p:pic>
      <p:pic>
        <p:nvPicPr>
          <p:cNvPr id="121" name="Google Shape;121;p15"/>
          <p:cNvPicPr preferRelativeResize="0"/>
          <p:nvPr/>
        </p:nvPicPr>
        <p:blipFill rotWithShape="1">
          <a:blip r:embed="rId4">
            <a:alphaModFix/>
          </a:blip>
          <a:srcRect/>
          <a:stretch/>
        </p:blipFill>
        <p:spPr>
          <a:xfrm>
            <a:off x="1028700" y="1028700"/>
            <a:ext cx="453254" cy="453254"/>
          </a:xfrm>
          <a:prstGeom prst="rect">
            <a:avLst/>
          </a:prstGeom>
          <a:noFill/>
          <a:ln>
            <a:noFill/>
          </a:ln>
        </p:spPr>
      </p:pic>
      <p:pic>
        <p:nvPicPr>
          <p:cNvPr id="122" name="Google Shape;122;p15"/>
          <p:cNvPicPr preferRelativeResize="0"/>
          <p:nvPr/>
        </p:nvPicPr>
        <p:blipFill>
          <a:blip r:embed="rId5">
            <a:alphaModFix/>
          </a:blip>
          <a:stretch>
            <a:fillRect/>
          </a:stretch>
        </p:blipFill>
        <p:spPr>
          <a:xfrm>
            <a:off x="6235138" y="257600"/>
            <a:ext cx="9393975" cy="9303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26"/>
        <p:cNvGrpSpPr/>
        <p:nvPr/>
      </p:nvGrpSpPr>
      <p:grpSpPr>
        <a:xfrm>
          <a:off x="0" y="0"/>
          <a:ext cx="0" cy="0"/>
          <a:chOff x="0" y="0"/>
          <a:chExt cx="0" cy="0"/>
        </a:xfrm>
      </p:grpSpPr>
      <p:sp>
        <p:nvSpPr>
          <p:cNvPr id="127" name="Google Shape;127;p16"/>
          <p:cNvSpPr txBox="1"/>
          <p:nvPr/>
        </p:nvSpPr>
        <p:spPr>
          <a:xfrm>
            <a:off x="1318250" y="1914450"/>
            <a:ext cx="4138800" cy="398878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a:solidFill>
                  <a:schemeClr val="lt1"/>
                </a:solidFill>
                <a:latin typeface="Big Shoulders Display"/>
                <a:ea typeface="Big Shoulders Display"/>
                <a:cs typeface="Big Shoulders Display"/>
                <a:sym typeface="Big Shoulders Display"/>
              </a:rPr>
              <a:t>Se </a:t>
            </a:r>
            <a:r>
              <a:rPr lang="en-US" sz="2400" b="1" dirty="0" err="1">
                <a:solidFill>
                  <a:schemeClr val="lt1"/>
                </a:solidFill>
                <a:latin typeface="Big Shoulders Display"/>
                <a:ea typeface="Big Shoulders Display"/>
                <a:cs typeface="Big Shoulders Display"/>
                <a:sym typeface="Big Shoulders Display"/>
              </a:rPr>
              <a:t>presenta</a:t>
            </a:r>
            <a:r>
              <a:rPr lang="en-US" sz="2400" b="1" dirty="0">
                <a:solidFill>
                  <a:schemeClr val="lt1"/>
                </a:solidFill>
                <a:latin typeface="Big Shoulders Display"/>
                <a:ea typeface="Big Shoulders Display"/>
                <a:cs typeface="Big Shoulders Display"/>
                <a:sym typeface="Big Shoulders Display"/>
              </a:rPr>
              <a:t> la </a:t>
            </a:r>
            <a:r>
              <a:rPr lang="en-US" sz="2400" b="1" dirty="0" err="1">
                <a:solidFill>
                  <a:schemeClr val="lt1"/>
                </a:solidFill>
                <a:latin typeface="Big Shoulders Display"/>
                <a:ea typeface="Big Shoulders Display"/>
                <a:cs typeface="Big Shoulders Display"/>
                <a:sym typeface="Big Shoulders Display"/>
              </a:rPr>
              <a:t>clase</a:t>
            </a:r>
            <a:r>
              <a:rPr lang="en-US" sz="2400" b="1" dirty="0">
                <a:solidFill>
                  <a:schemeClr val="lt1"/>
                </a:solidFill>
                <a:latin typeface="Big Shoulders Display"/>
                <a:ea typeface="Big Shoulders Display"/>
                <a:cs typeface="Big Shoulders Display"/>
                <a:sym typeface="Big Shoulders Display"/>
              </a:rPr>
              <a:t> “</a:t>
            </a:r>
            <a:r>
              <a:rPr lang="en-US" sz="2400" b="1" dirty="0" err="1">
                <a:solidFill>
                  <a:schemeClr val="lt1"/>
                </a:solidFill>
                <a:latin typeface="Big Shoulders Display"/>
                <a:ea typeface="Big Shoulders Display"/>
                <a:cs typeface="Big Shoulders Display"/>
                <a:sym typeface="Big Shoulders Display"/>
              </a:rPr>
              <a:t>estudiante</a:t>
            </a:r>
            <a:r>
              <a:rPr lang="en-US" sz="2400" b="1" dirty="0">
                <a:solidFill>
                  <a:schemeClr val="lt1"/>
                </a:solidFill>
                <a:latin typeface="Big Shoulders Display"/>
                <a:ea typeface="Big Shoulders Display"/>
                <a:cs typeface="Big Shoulders Display"/>
                <a:sym typeface="Big Shoulders Display"/>
              </a:rPr>
              <a:t>” con sus </a:t>
            </a:r>
            <a:r>
              <a:rPr lang="en-US" sz="2400" b="1" dirty="0" err="1">
                <a:solidFill>
                  <a:schemeClr val="lt1"/>
                </a:solidFill>
                <a:latin typeface="Big Shoulders Display"/>
                <a:ea typeface="Big Shoulders Display"/>
                <a:cs typeface="Big Shoulders Display"/>
                <a:sym typeface="Big Shoulders Display"/>
              </a:rPr>
              <a:t>respectivos</a:t>
            </a:r>
            <a:r>
              <a:rPr lang="en-US" sz="2400" b="1" dirty="0">
                <a:solidFill>
                  <a:schemeClr val="lt1"/>
                </a:solidFill>
                <a:latin typeface="Big Shoulders Display"/>
                <a:ea typeface="Big Shoulders Display"/>
                <a:cs typeface="Big Shoulders Display"/>
                <a:sym typeface="Big Shoulders Display"/>
              </a:rPr>
              <a:t> </a:t>
            </a:r>
            <a:r>
              <a:rPr lang="en-US" sz="2400" b="1" dirty="0" err="1">
                <a:solidFill>
                  <a:schemeClr val="lt1"/>
                </a:solidFill>
                <a:latin typeface="Big Shoulders Display"/>
                <a:ea typeface="Big Shoulders Display"/>
                <a:cs typeface="Big Shoulders Display"/>
                <a:sym typeface="Big Shoulders Display"/>
              </a:rPr>
              <a:t>atributos</a:t>
            </a:r>
            <a:r>
              <a:rPr lang="en-US" sz="2400" b="1" dirty="0">
                <a:solidFill>
                  <a:schemeClr val="lt1"/>
                </a:solidFill>
                <a:latin typeface="Big Shoulders Display"/>
                <a:ea typeface="Big Shoulders Display"/>
                <a:cs typeface="Big Shoulders Display"/>
                <a:sym typeface="Big Shoulders Display"/>
              </a:rPr>
              <a:t> y </a:t>
            </a:r>
            <a:r>
              <a:rPr lang="en-US" sz="2400" b="1" dirty="0" err="1">
                <a:solidFill>
                  <a:schemeClr val="lt1"/>
                </a:solidFill>
                <a:latin typeface="Big Shoulders Display"/>
                <a:ea typeface="Big Shoulders Display"/>
                <a:cs typeface="Big Shoulders Display"/>
                <a:sym typeface="Big Shoulders Display"/>
              </a:rPr>
              <a:t>métodos</a:t>
            </a:r>
            <a:r>
              <a:rPr lang="en-US" sz="2400" b="1" dirty="0">
                <a:solidFill>
                  <a:schemeClr val="lt1"/>
                </a:solidFill>
                <a:latin typeface="Big Shoulders Display"/>
                <a:ea typeface="Big Shoulders Display"/>
                <a:cs typeface="Big Shoulders Display"/>
                <a:sym typeface="Big Shoulders Display"/>
              </a:rPr>
              <a:t> que van a </a:t>
            </a:r>
            <a:r>
              <a:rPr lang="en-US" sz="2400" b="1" dirty="0" err="1">
                <a:solidFill>
                  <a:schemeClr val="lt1"/>
                </a:solidFill>
                <a:latin typeface="Big Shoulders Display"/>
                <a:ea typeface="Big Shoulders Display"/>
                <a:cs typeface="Big Shoulders Display"/>
                <a:sym typeface="Big Shoulders Display"/>
              </a:rPr>
              <a:t>tener</a:t>
            </a:r>
            <a:r>
              <a:rPr lang="en-US" sz="2400" b="1" dirty="0">
                <a:solidFill>
                  <a:schemeClr val="lt1"/>
                </a:solidFill>
                <a:latin typeface="Big Shoulders Display"/>
                <a:ea typeface="Big Shoulders Display"/>
                <a:cs typeface="Big Shoulders Display"/>
                <a:sym typeface="Big Shoulders Display"/>
              </a:rPr>
              <a:t> los </a:t>
            </a:r>
            <a:r>
              <a:rPr lang="en-US" sz="2400" b="1" dirty="0" err="1">
                <a:solidFill>
                  <a:schemeClr val="lt1"/>
                </a:solidFill>
                <a:latin typeface="Big Shoulders Display"/>
                <a:ea typeface="Big Shoulders Display"/>
                <a:cs typeface="Big Shoulders Display"/>
                <a:sym typeface="Big Shoulders Display"/>
              </a:rPr>
              <a:t>objetos</a:t>
            </a:r>
            <a:r>
              <a:rPr lang="en-US" sz="2400" b="1" dirty="0">
                <a:solidFill>
                  <a:schemeClr val="lt1"/>
                </a:solidFill>
                <a:latin typeface="Big Shoulders Display"/>
                <a:ea typeface="Big Shoulders Display"/>
                <a:cs typeface="Big Shoulders Display"/>
                <a:sym typeface="Big Shoulders Display"/>
              </a:rPr>
              <a:t> al </a:t>
            </a:r>
            <a:r>
              <a:rPr lang="en-US" sz="2400" b="1" dirty="0" err="1">
                <a:solidFill>
                  <a:schemeClr val="lt1"/>
                </a:solidFill>
                <a:latin typeface="Big Shoulders Display"/>
                <a:ea typeface="Big Shoulders Display"/>
                <a:cs typeface="Big Shoulders Display"/>
                <a:sym typeface="Big Shoulders Display"/>
              </a:rPr>
              <a:t>crearse</a:t>
            </a: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dirty="0">
              <a:solidFill>
                <a:schemeClr val="lt1"/>
              </a:solidFill>
              <a:latin typeface="Big Shoulders Display"/>
              <a:ea typeface="Big Shoulders Display"/>
              <a:cs typeface="Big Shoulders Display"/>
              <a:sym typeface="Big Shoulders Display"/>
            </a:endParaRPr>
          </a:p>
        </p:txBody>
      </p:sp>
      <p:sp>
        <p:nvSpPr>
          <p:cNvPr id="128" name="Google Shape;128;p16"/>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a:t>
            </a:r>
            <a:r>
              <a:rPr lang="en-US" sz="5600">
                <a:solidFill>
                  <a:srgbClr val="FFFFFF"/>
                </a:solidFill>
                <a:latin typeface="Big Shoulders Display"/>
                <a:ea typeface="Big Shoulders Display"/>
                <a:cs typeface="Big Shoulders Display"/>
                <a:sym typeface="Big Shoulders Display"/>
              </a:rPr>
              <a:t>4</a:t>
            </a:r>
            <a:endParaRPr/>
          </a:p>
        </p:txBody>
      </p:sp>
      <p:sp>
        <p:nvSpPr>
          <p:cNvPr id="129" name="Google Shape;129;p16"/>
          <p:cNvSpPr txBox="1"/>
          <p:nvPr/>
        </p:nvSpPr>
        <p:spPr>
          <a:xfrm rot="-5400000">
            <a:off x="-1449539" y="6560999"/>
            <a:ext cx="5163900" cy="230700"/>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30" name="Google Shape;130;p16"/>
          <p:cNvSpPr/>
          <p:nvPr/>
        </p:nvSpPr>
        <p:spPr>
          <a:xfrm>
            <a:off x="-9525" y="0"/>
            <a:ext cx="9600" cy="1050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6"/>
          <p:cNvPicPr preferRelativeResize="0"/>
          <p:nvPr/>
        </p:nvPicPr>
        <p:blipFill rotWithShape="1">
          <a:blip r:embed="rId3">
            <a:alphaModFix/>
          </a:blip>
          <a:srcRect/>
          <a:stretch/>
        </p:blipFill>
        <p:spPr>
          <a:xfrm>
            <a:off x="16404797" y="8463612"/>
            <a:ext cx="854504" cy="794688"/>
          </a:xfrm>
          <a:prstGeom prst="rect">
            <a:avLst/>
          </a:prstGeom>
          <a:noFill/>
          <a:ln>
            <a:noFill/>
          </a:ln>
        </p:spPr>
      </p:pic>
      <p:pic>
        <p:nvPicPr>
          <p:cNvPr id="132" name="Google Shape;132;p16"/>
          <p:cNvPicPr preferRelativeResize="0"/>
          <p:nvPr/>
        </p:nvPicPr>
        <p:blipFill rotWithShape="1">
          <a:blip r:embed="rId4">
            <a:alphaModFix/>
          </a:blip>
          <a:srcRect/>
          <a:stretch/>
        </p:blipFill>
        <p:spPr>
          <a:xfrm>
            <a:off x="1028700" y="1028700"/>
            <a:ext cx="453254" cy="453254"/>
          </a:xfrm>
          <a:prstGeom prst="rect">
            <a:avLst/>
          </a:prstGeom>
          <a:noFill/>
          <a:ln>
            <a:noFill/>
          </a:ln>
        </p:spPr>
      </p:pic>
      <p:pic>
        <p:nvPicPr>
          <p:cNvPr id="133" name="Google Shape;133;p16"/>
          <p:cNvPicPr preferRelativeResize="0"/>
          <p:nvPr/>
        </p:nvPicPr>
        <p:blipFill>
          <a:blip r:embed="rId5">
            <a:alphaModFix/>
          </a:blip>
          <a:stretch>
            <a:fillRect/>
          </a:stretch>
        </p:blipFill>
        <p:spPr>
          <a:xfrm>
            <a:off x="7645000" y="1481950"/>
            <a:ext cx="7373650" cy="3565950"/>
          </a:xfrm>
          <a:prstGeom prst="rect">
            <a:avLst/>
          </a:prstGeom>
          <a:noFill/>
          <a:ln>
            <a:noFill/>
          </a:ln>
        </p:spPr>
      </p:pic>
      <p:pic>
        <p:nvPicPr>
          <p:cNvPr id="134" name="Google Shape;134;p16"/>
          <p:cNvPicPr preferRelativeResize="0"/>
          <p:nvPr/>
        </p:nvPicPr>
        <p:blipFill>
          <a:blip r:embed="rId6">
            <a:alphaModFix/>
          </a:blip>
          <a:stretch>
            <a:fillRect/>
          </a:stretch>
        </p:blipFill>
        <p:spPr>
          <a:xfrm>
            <a:off x="1481945" y="5707487"/>
            <a:ext cx="15956300" cy="239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38"/>
        <p:cNvGrpSpPr/>
        <p:nvPr/>
      </p:nvGrpSpPr>
      <p:grpSpPr>
        <a:xfrm>
          <a:off x="0" y="0"/>
          <a:ext cx="0" cy="0"/>
          <a:chOff x="0" y="0"/>
          <a:chExt cx="0" cy="0"/>
        </a:xfrm>
      </p:grpSpPr>
      <p:sp>
        <p:nvSpPr>
          <p:cNvPr id="139" name="Google Shape;139;p17"/>
          <p:cNvSpPr txBox="1"/>
          <p:nvPr/>
        </p:nvSpPr>
        <p:spPr>
          <a:xfrm>
            <a:off x="1481950" y="2781700"/>
            <a:ext cx="3033300" cy="5245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b="1">
                <a:solidFill>
                  <a:schemeClr val="lt1"/>
                </a:solidFill>
                <a:latin typeface="Big Shoulders Display"/>
                <a:ea typeface="Big Shoulders Display"/>
                <a:cs typeface="Big Shoulders Display"/>
                <a:sym typeface="Big Shoulders Display"/>
              </a:rPr>
              <a:t>Se crea la clase “datos”  en la cual se crea el arreglo de tipo “estudiante” y se establecen los métodos para manipular los elementos del arreglo.</a:t>
            </a: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a:p>
            <a:pPr marL="0" marR="0" lvl="0" indent="0" algn="l" rtl="0">
              <a:lnSpc>
                <a:spcPct val="120000"/>
              </a:lnSpc>
              <a:spcBef>
                <a:spcPts val="0"/>
              </a:spcBef>
              <a:spcAft>
                <a:spcPts val="0"/>
              </a:spcAft>
              <a:buNone/>
            </a:pPr>
            <a:endParaRPr sz="2400" b="1">
              <a:solidFill>
                <a:schemeClr val="lt1"/>
              </a:solidFill>
              <a:latin typeface="Big Shoulders Display"/>
              <a:ea typeface="Big Shoulders Display"/>
              <a:cs typeface="Big Shoulders Display"/>
              <a:sym typeface="Big Shoulders Display"/>
            </a:endParaRPr>
          </a:p>
        </p:txBody>
      </p:sp>
      <p:sp>
        <p:nvSpPr>
          <p:cNvPr id="140" name="Google Shape;140;p17"/>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a:t>
            </a:r>
            <a:r>
              <a:rPr lang="en-US" sz="5600">
                <a:solidFill>
                  <a:srgbClr val="FFFFFF"/>
                </a:solidFill>
                <a:latin typeface="Big Shoulders Display"/>
                <a:ea typeface="Big Shoulders Display"/>
                <a:cs typeface="Big Shoulders Display"/>
                <a:sym typeface="Big Shoulders Display"/>
              </a:rPr>
              <a:t>5</a:t>
            </a:r>
            <a:endParaRPr/>
          </a:p>
        </p:txBody>
      </p:sp>
      <p:sp>
        <p:nvSpPr>
          <p:cNvPr id="141" name="Google Shape;141;p17"/>
          <p:cNvSpPr txBox="1"/>
          <p:nvPr/>
        </p:nvSpPr>
        <p:spPr>
          <a:xfrm rot="-5400000">
            <a:off x="-1449539" y="6560999"/>
            <a:ext cx="5163900" cy="230700"/>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42" name="Google Shape;142;p17"/>
          <p:cNvSpPr/>
          <p:nvPr/>
        </p:nvSpPr>
        <p:spPr>
          <a:xfrm>
            <a:off x="-9525" y="0"/>
            <a:ext cx="9600" cy="1050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7"/>
          <p:cNvPicPr preferRelativeResize="0"/>
          <p:nvPr/>
        </p:nvPicPr>
        <p:blipFill rotWithShape="1">
          <a:blip r:embed="rId3">
            <a:alphaModFix/>
          </a:blip>
          <a:srcRect/>
          <a:stretch/>
        </p:blipFill>
        <p:spPr>
          <a:xfrm>
            <a:off x="16404797" y="8463612"/>
            <a:ext cx="854504" cy="794688"/>
          </a:xfrm>
          <a:prstGeom prst="rect">
            <a:avLst/>
          </a:prstGeom>
          <a:noFill/>
          <a:ln>
            <a:noFill/>
          </a:ln>
        </p:spPr>
      </p:pic>
      <p:pic>
        <p:nvPicPr>
          <p:cNvPr id="144" name="Google Shape;144;p17"/>
          <p:cNvPicPr preferRelativeResize="0"/>
          <p:nvPr/>
        </p:nvPicPr>
        <p:blipFill rotWithShape="1">
          <a:blip r:embed="rId4">
            <a:alphaModFix/>
          </a:blip>
          <a:srcRect/>
          <a:stretch/>
        </p:blipFill>
        <p:spPr>
          <a:xfrm>
            <a:off x="1028700" y="1028700"/>
            <a:ext cx="453254" cy="453254"/>
          </a:xfrm>
          <a:prstGeom prst="rect">
            <a:avLst/>
          </a:prstGeom>
          <a:noFill/>
          <a:ln>
            <a:noFill/>
          </a:ln>
        </p:spPr>
      </p:pic>
      <p:pic>
        <p:nvPicPr>
          <p:cNvPr id="145" name="Google Shape;145;p17"/>
          <p:cNvPicPr preferRelativeResize="0"/>
          <p:nvPr/>
        </p:nvPicPr>
        <p:blipFill>
          <a:blip r:embed="rId5">
            <a:alphaModFix/>
          </a:blip>
          <a:stretch>
            <a:fillRect/>
          </a:stretch>
        </p:blipFill>
        <p:spPr>
          <a:xfrm>
            <a:off x="6303250" y="848087"/>
            <a:ext cx="8730150" cy="85908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49"/>
        <p:cNvGrpSpPr/>
        <p:nvPr/>
      </p:nvGrpSpPr>
      <p:grpSpPr>
        <a:xfrm>
          <a:off x="0" y="0"/>
          <a:ext cx="0" cy="0"/>
          <a:chOff x="0" y="0"/>
          <a:chExt cx="0" cy="0"/>
        </a:xfrm>
      </p:grpSpPr>
      <p:sp>
        <p:nvSpPr>
          <p:cNvPr id="150" name="Google Shape;150;p18"/>
          <p:cNvSpPr txBox="1"/>
          <p:nvPr/>
        </p:nvSpPr>
        <p:spPr>
          <a:xfrm>
            <a:off x="2710057" y="3181411"/>
            <a:ext cx="6555763" cy="140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10400" b="1" i="0" u="none" strike="noStrike" cap="none">
              <a:solidFill>
                <a:srgbClr val="FFFFFF"/>
              </a:solidFill>
              <a:latin typeface="Big Shoulders Display"/>
              <a:ea typeface="Big Shoulders Display"/>
              <a:cs typeface="Big Shoulders Display"/>
              <a:sym typeface="Big Shoulders Display"/>
            </a:endParaRPr>
          </a:p>
        </p:txBody>
      </p:sp>
      <p:sp>
        <p:nvSpPr>
          <p:cNvPr id="151" name="Google Shape;151;p18"/>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a:t>
            </a:r>
            <a:r>
              <a:rPr lang="en-US" sz="5600">
                <a:solidFill>
                  <a:srgbClr val="FFFFFF"/>
                </a:solidFill>
                <a:latin typeface="Big Shoulders Display"/>
                <a:ea typeface="Big Shoulders Display"/>
                <a:cs typeface="Big Shoulders Display"/>
                <a:sym typeface="Big Shoulders Display"/>
              </a:rPr>
              <a:t>6</a:t>
            </a:r>
            <a:endParaRPr/>
          </a:p>
        </p:txBody>
      </p:sp>
      <p:sp>
        <p:nvSpPr>
          <p:cNvPr id="152" name="Google Shape;152;p18"/>
          <p:cNvSpPr txBox="1"/>
          <p:nvPr/>
        </p:nvSpPr>
        <p:spPr>
          <a:xfrm rot="-5400000">
            <a:off x="-1449541" y="6561122"/>
            <a:ext cx="5163779" cy="230576"/>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53" name="Google Shape;153;p18"/>
          <p:cNvSpPr/>
          <p:nvPr/>
        </p:nvSpPr>
        <p:spPr>
          <a:xfrm>
            <a:off x="-9525" y="0"/>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18"/>
          <p:cNvPicPr preferRelativeResize="0"/>
          <p:nvPr/>
        </p:nvPicPr>
        <p:blipFill rotWithShape="1">
          <a:blip r:embed="rId3">
            <a:alphaModFix/>
          </a:blip>
          <a:srcRect/>
          <a:stretch/>
        </p:blipFill>
        <p:spPr>
          <a:xfrm>
            <a:off x="16404797" y="8463612"/>
            <a:ext cx="854503" cy="794688"/>
          </a:xfrm>
          <a:prstGeom prst="rect">
            <a:avLst/>
          </a:prstGeom>
          <a:noFill/>
          <a:ln>
            <a:noFill/>
          </a:ln>
        </p:spPr>
      </p:pic>
      <p:pic>
        <p:nvPicPr>
          <p:cNvPr id="155" name="Google Shape;155;p18"/>
          <p:cNvPicPr preferRelativeResize="0"/>
          <p:nvPr/>
        </p:nvPicPr>
        <p:blipFill rotWithShape="1">
          <a:blip r:embed="rId4">
            <a:alphaModFix/>
          </a:blip>
          <a:srcRect/>
          <a:stretch/>
        </p:blipFill>
        <p:spPr>
          <a:xfrm>
            <a:off x="1028700" y="1028700"/>
            <a:ext cx="453254" cy="453254"/>
          </a:xfrm>
          <a:prstGeom prst="rect">
            <a:avLst/>
          </a:prstGeom>
          <a:noFill/>
          <a:ln>
            <a:noFill/>
          </a:ln>
        </p:spPr>
      </p:pic>
      <p:sp>
        <p:nvSpPr>
          <p:cNvPr id="156" name="Google Shape;156;p18"/>
          <p:cNvSpPr txBox="1"/>
          <p:nvPr/>
        </p:nvSpPr>
        <p:spPr>
          <a:xfrm>
            <a:off x="662950" y="1606950"/>
            <a:ext cx="3077700" cy="4802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a:solidFill>
                  <a:schemeClr val="lt1"/>
                </a:solidFill>
                <a:latin typeface="Lato"/>
                <a:ea typeface="Lato"/>
                <a:cs typeface="Lato"/>
                <a:sym typeface="Lato"/>
              </a:rPr>
              <a:t>Se crea el método mostrar datos  que permite “imprimir” la información de “x” estudiante y también el método mostrar estudiantes, el cual recorre el arreglo e imprime los datos de cada elemento presente.</a:t>
            </a:r>
            <a:endParaRPr sz="2400">
              <a:solidFill>
                <a:schemeClr val="lt1"/>
              </a:solidFill>
              <a:latin typeface="Lato"/>
              <a:ea typeface="Lato"/>
              <a:cs typeface="Lato"/>
              <a:sym typeface="Lato"/>
            </a:endParaRPr>
          </a:p>
        </p:txBody>
      </p:sp>
      <p:pic>
        <p:nvPicPr>
          <p:cNvPr id="157" name="Google Shape;157;p18"/>
          <p:cNvPicPr preferRelativeResize="0"/>
          <p:nvPr/>
        </p:nvPicPr>
        <p:blipFill>
          <a:blip r:embed="rId5">
            <a:alphaModFix/>
          </a:blip>
          <a:stretch>
            <a:fillRect/>
          </a:stretch>
        </p:blipFill>
        <p:spPr>
          <a:xfrm>
            <a:off x="3954051" y="714038"/>
            <a:ext cx="12062849" cy="885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61"/>
        <p:cNvGrpSpPr/>
        <p:nvPr/>
      </p:nvGrpSpPr>
      <p:grpSpPr>
        <a:xfrm>
          <a:off x="0" y="0"/>
          <a:ext cx="0" cy="0"/>
          <a:chOff x="0" y="0"/>
          <a:chExt cx="0" cy="0"/>
        </a:xfrm>
      </p:grpSpPr>
      <p:sp>
        <p:nvSpPr>
          <p:cNvPr id="162" name="Google Shape;162;p19"/>
          <p:cNvSpPr txBox="1"/>
          <p:nvPr/>
        </p:nvSpPr>
        <p:spPr>
          <a:xfrm>
            <a:off x="2710057" y="3181411"/>
            <a:ext cx="6555763" cy="1407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10400" b="1" i="0" u="none" strike="noStrike" cap="none">
              <a:solidFill>
                <a:srgbClr val="FFFFFF"/>
              </a:solidFill>
              <a:latin typeface="Big Shoulders Display"/>
              <a:ea typeface="Big Shoulders Display"/>
              <a:cs typeface="Big Shoulders Display"/>
              <a:sym typeface="Big Shoulders Display"/>
            </a:endParaRPr>
          </a:p>
        </p:txBody>
      </p:sp>
      <p:sp>
        <p:nvSpPr>
          <p:cNvPr id="163" name="Google Shape;163;p19"/>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00</a:t>
            </a:r>
            <a:r>
              <a:rPr lang="en-US" sz="5600">
                <a:solidFill>
                  <a:srgbClr val="FFFFFF"/>
                </a:solidFill>
                <a:latin typeface="Big Shoulders Display"/>
                <a:ea typeface="Big Shoulders Display"/>
                <a:cs typeface="Big Shoulders Display"/>
                <a:sym typeface="Big Shoulders Display"/>
              </a:rPr>
              <a:t>7</a:t>
            </a:r>
            <a:endParaRPr/>
          </a:p>
        </p:txBody>
      </p:sp>
      <p:sp>
        <p:nvSpPr>
          <p:cNvPr id="164" name="Google Shape;164;p19"/>
          <p:cNvSpPr txBox="1"/>
          <p:nvPr/>
        </p:nvSpPr>
        <p:spPr>
          <a:xfrm rot="-5400000">
            <a:off x="-1449541" y="6561122"/>
            <a:ext cx="5163779" cy="230576"/>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65" name="Google Shape;165;p19"/>
          <p:cNvSpPr/>
          <p:nvPr/>
        </p:nvSpPr>
        <p:spPr>
          <a:xfrm>
            <a:off x="-9525" y="0"/>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19"/>
          <p:cNvPicPr preferRelativeResize="0"/>
          <p:nvPr/>
        </p:nvPicPr>
        <p:blipFill rotWithShape="1">
          <a:blip r:embed="rId3">
            <a:alphaModFix/>
          </a:blip>
          <a:srcRect/>
          <a:stretch/>
        </p:blipFill>
        <p:spPr>
          <a:xfrm>
            <a:off x="16404797" y="8463612"/>
            <a:ext cx="854503" cy="794688"/>
          </a:xfrm>
          <a:prstGeom prst="rect">
            <a:avLst/>
          </a:prstGeom>
          <a:noFill/>
          <a:ln>
            <a:noFill/>
          </a:ln>
        </p:spPr>
      </p:pic>
      <p:pic>
        <p:nvPicPr>
          <p:cNvPr id="167" name="Google Shape;167;p19"/>
          <p:cNvPicPr preferRelativeResize="0"/>
          <p:nvPr/>
        </p:nvPicPr>
        <p:blipFill rotWithShape="1">
          <a:blip r:embed="rId4">
            <a:alphaModFix/>
          </a:blip>
          <a:srcRect/>
          <a:stretch/>
        </p:blipFill>
        <p:spPr>
          <a:xfrm>
            <a:off x="1028700" y="1028700"/>
            <a:ext cx="453254" cy="453254"/>
          </a:xfrm>
          <a:prstGeom prst="rect">
            <a:avLst/>
          </a:prstGeom>
          <a:noFill/>
          <a:ln>
            <a:noFill/>
          </a:ln>
        </p:spPr>
      </p:pic>
      <p:sp>
        <p:nvSpPr>
          <p:cNvPr id="168" name="Google Shape;168;p19"/>
          <p:cNvSpPr txBox="1"/>
          <p:nvPr/>
        </p:nvSpPr>
        <p:spPr>
          <a:xfrm>
            <a:off x="1680838" y="3281100"/>
            <a:ext cx="8650200" cy="372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600">
                <a:solidFill>
                  <a:srgbClr val="FFFFFF"/>
                </a:solidFill>
                <a:latin typeface="Lato"/>
                <a:ea typeface="Lato"/>
                <a:cs typeface="Lato"/>
                <a:sym typeface="Lato"/>
              </a:rPr>
              <a:t>EXPLICACIÓN CÓDIGO 2</a:t>
            </a:r>
            <a:endParaRPr sz="9600">
              <a:solidFill>
                <a:srgbClr val="FFFFFF"/>
              </a:solidFill>
              <a:latin typeface="Lato"/>
              <a:ea typeface="Lato"/>
              <a:cs typeface="Lato"/>
              <a:sym typeface="Lato"/>
            </a:endParaRPr>
          </a:p>
          <a:p>
            <a:pPr marL="0" lvl="0" indent="0" algn="l" rtl="0">
              <a:spcBef>
                <a:spcPts val="0"/>
              </a:spcBef>
              <a:spcAft>
                <a:spcPts val="0"/>
              </a:spcAft>
              <a:buNone/>
            </a:pPr>
            <a:endParaRPr sz="2400" b="1">
              <a:solidFill>
                <a:srgbClr val="FFFFFF"/>
              </a:solidFill>
              <a:latin typeface="Big Shoulders Display"/>
              <a:ea typeface="Big Shoulders Display"/>
              <a:cs typeface="Big Shoulders Display"/>
              <a:sym typeface="Big Shoulders Display"/>
            </a:endParaRPr>
          </a:p>
          <a:p>
            <a:pPr marL="0" lvl="0" indent="0" algn="l" rtl="0">
              <a:spcBef>
                <a:spcPts val="0"/>
              </a:spcBef>
              <a:spcAft>
                <a:spcPts val="0"/>
              </a:spcAft>
              <a:buNone/>
            </a:pPr>
            <a:endParaRPr>
              <a:solidFill>
                <a:srgbClr val="FFFFFF"/>
              </a:solidFill>
              <a:latin typeface="Calibri"/>
              <a:ea typeface="Calibri"/>
              <a:cs typeface="Calibri"/>
              <a:sym typeface="Calibri"/>
            </a:endParaRPr>
          </a:p>
        </p:txBody>
      </p:sp>
      <p:pic>
        <p:nvPicPr>
          <p:cNvPr id="169" name="Google Shape;169;p19"/>
          <p:cNvPicPr preferRelativeResize="0"/>
          <p:nvPr/>
        </p:nvPicPr>
        <p:blipFill>
          <a:blip r:embed="rId5">
            <a:alphaModFix/>
          </a:blip>
          <a:stretch>
            <a:fillRect/>
          </a:stretch>
        </p:blipFill>
        <p:spPr>
          <a:xfrm>
            <a:off x="10861108" y="2176463"/>
            <a:ext cx="4467225" cy="593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73"/>
        <p:cNvGrpSpPr/>
        <p:nvPr/>
      </p:nvGrpSpPr>
      <p:grpSpPr>
        <a:xfrm>
          <a:off x="0" y="0"/>
          <a:ext cx="0" cy="0"/>
          <a:chOff x="0" y="0"/>
          <a:chExt cx="0" cy="0"/>
        </a:xfrm>
      </p:grpSpPr>
      <p:sp>
        <p:nvSpPr>
          <p:cNvPr id="174" name="Google Shape;174;p20"/>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a:t>
            </a:r>
            <a:r>
              <a:rPr lang="en-US" sz="5600">
                <a:solidFill>
                  <a:srgbClr val="FFFFFF"/>
                </a:solidFill>
                <a:latin typeface="Big Shoulders Display"/>
                <a:ea typeface="Big Shoulders Display"/>
                <a:cs typeface="Big Shoulders Display"/>
                <a:sym typeface="Big Shoulders Display"/>
              </a:rPr>
              <a:t>08</a:t>
            </a:r>
            <a:endParaRPr/>
          </a:p>
        </p:txBody>
      </p:sp>
      <p:sp>
        <p:nvSpPr>
          <p:cNvPr id="175" name="Google Shape;175;p20"/>
          <p:cNvSpPr txBox="1"/>
          <p:nvPr/>
        </p:nvSpPr>
        <p:spPr>
          <a:xfrm rot="-5400000">
            <a:off x="-1449541" y="6561122"/>
            <a:ext cx="5163779" cy="230576"/>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76" name="Google Shape;176;p20"/>
          <p:cNvSpPr/>
          <p:nvPr/>
        </p:nvSpPr>
        <p:spPr>
          <a:xfrm>
            <a:off x="17330" y="0"/>
            <a:ext cx="9525" cy="1050382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0"/>
          <p:cNvPicPr preferRelativeResize="0"/>
          <p:nvPr/>
        </p:nvPicPr>
        <p:blipFill rotWithShape="1">
          <a:blip r:embed="rId3">
            <a:alphaModFix/>
          </a:blip>
          <a:srcRect/>
          <a:stretch/>
        </p:blipFill>
        <p:spPr>
          <a:xfrm>
            <a:off x="16404797" y="8463612"/>
            <a:ext cx="854503" cy="794688"/>
          </a:xfrm>
          <a:prstGeom prst="rect">
            <a:avLst/>
          </a:prstGeom>
          <a:noFill/>
          <a:ln>
            <a:noFill/>
          </a:ln>
        </p:spPr>
      </p:pic>
      <p:pic>
        <p:nvPicPr>
          <p:cNvPr id="178" name="Google Shape;178;p20"/>
          <p:cNvPicPr preferRelativeResize="0"/>
          <p:nvPr/>
        </p:nvPicPr>
        <p:blipFill rotWithShape="1">
          <a:blip r:embed="rId4">
            <a:alphaModFix/>
          </a:blip>
          <a:srcRect/>
          <a:stretch/>
        </p:blipFill>
        <p:spPr>
          <a:xfrm>
            <a:off x="1028700" y="1028700"/>
            <a:ext cx="453254" cy="453254"/>
          </a:xfrm>
          <a:prstGeom prst="rect">
            <a:avLst/>
          </a:prstGeom>
          <a:noFill/>
          <a:ln>
            <a:noFill/>
          </a:ln>
        </p:spPr>
      </p:pic>
      <p:sp>
        <p:nvSpPr>
          <p:cNvPr id="179" name="Google Shape;179;p20"/>
          <p:cNvSpPr txBox="1"/>
          <p:nvPr/>
        </p:nvSpPr>
        <p:spPr>
          <a:xfrm>
            <a:off x="2794800" y="578075"/>
            <a:ext cx="12432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sz="2400">
              <a:solidFill>
                <a:schemeClr val="lt1"/>
              </a:solidFill>
              <a:latin typeface="Lato"/>
              <a:ea typeface="Lato"/>
              <a:cs typeface="Lato"/>
              <a:sym typeface="Lato"/>
            </a:endParaRPr>
          </a:p>
          <a:p>
            <a:pPr marL="0" lvl="0" indent="0" algn="l" rtl="0">
              <a:spcBef>
                <a:spcPts val="0"/>
              </a:spcBef>
              <a:spcAft>
                <a:spcPts val="0"/>
              </a:spcAft>
              <a:buNone/>
            </a:pPr>
            <a:endParaRPr sz="2400" b="1">
              <a:solidFill>
                <a:srgbClr val="FFFFFF"/>
              </a:solidFill>
              <a:latin typeface="Big Shoulders Display"/>
              <a:ea typeface="Big Shoulders Display"/>
              <a:cs typeface="Big Shoulders Display"/>
              <a:sym typeface="Big Shoulders Display"/>
            </a:endParaRPr>
          </a:p>
          <a:p>
            <a:pPr marL="0" lvl="0" indent="0" algn="l" rtl="0">
              <a:spcBef>
                <a:spcPts val="0"/>
              </a:spcBef>
              <a:spcAft>
                <a:spcPts val="0"/>
              </a:spcAft>
              <a:buNone/>
            </a:pPr>
            <a:endParaRPr>
              <a:solidFill>
                <a:srgbClr val="FFFFFF"/>
              </a:solidFill>
              <a:latin typeface="Calibri"/>
              <a:ea typeface="Calibri"/>
              <a:cs typeface="Calibri"/>
              <a:sym typeface="Calibri"/>
            </a:endParaRPr>
          </a:p>
        </p:txBody>
      </p:sp>
      <p:pic>
        <p:nvPicPr>
          <p:cNvPr id="180" name="Google Shape;180;p20"/>
          <p:cNvPicPr preferRelativeResize="0"/>
          <p:nvPr/>
        </p:nvPicPr>
        <p:blipFill>
          <a:blip r:embed="rId5">
            <a:alphaModFix/>
          </a:blip>
          <a:stretch>
            <a:fillRect/>
          </a:stretch>
        </p:blipFill>
        <p:spPr>
          <a:xfrm>
            <a:off x="5974200" y="143588"/>
            <a:ext cx="9598775" cy="9827574"/>
          </a:xfrm>
          <a:prstGeom prst="rect">
            <a:avLst/>
          </a:prstGeom>
          <a:noFill/>
          <a:ln>
            <a:noFill/>
          </a:ln>
        </p:spPr>
      </p:pic>
      <p:sp>
        <p:nvSpPr>
          <p:cNvPr id="181" name="Google Shape;181;p20"/>
          <p:cNvSpPr txBox="1"/>
          <p:nvPr/>
        </p:nvSpPr>
        <p:spPr>
          <a:xfrm>
            <a:off x="2517863" y="2142350"/>
            <a:ext cx="2186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Calibri"/>
                <a:ea typeface="Calibri"/>
                <a:cs typeface="Calibri"/>
                <a:sym typeface="Calibri"/>
              </a:rPr>
              <a:t>Se crea la clase main en la cual  el programa nos presenta 3 opciones para elegir</a:t>
            </a:r>
            <a:endParaRPr sz="2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185"/>
        <p:cNvGrpSpPr/>
        <p:nvPr/>
      </p:nvGrpSpPr>
      <p:grpSpPr>
        <a:xfrm>
          <a:off x="0" y="0"/>
          <a:ext cx="0" cy="0"/>
          <a:chOff x="0" y="0"/>
          <a:chExt cx="0" cy="0"/>
        </a:xfrm>
      </p:grpSpPr>
      <p:sp>
        <p:nvSpPr>
          <p:cNvPr id="186" name="Google Shape;186;p21"/>
          <p:cNvSpPr txBox="1"/>
          <p:nvPr/>
        </p:nvSpPr>
        <p:spPr>
          <a:xfrm>
            <a:off x="1481950" y="6635655"/>
            <a:ext cx="2183228" cy="4924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3200" b="0" i="0" u="none" strike="noStrike" cap="none">
              <a:solidFill>
                <a:srgbClr val="C6C3FF"/>
              </a:solidFill>
              <a:latin typeface="Lato"/>
              <a:ea typeface="Lato"/>
              <a:cs typeface="Lato"/>
              <a:sym typeface="Lato"/>
            </a:endParaRPr>
          </a:p>
        </p:txBody>
      </p:sp>
      <p:sp>
        <p:nvSpPr>
          <p:cNvPr id="187" name="Google Shape;187;p21"/>
          <p:cNvSpPr txBox="1"/>
          <p:nvPr/>
        </p:nvSpPr>
        <p:spPr>
          <a:xfrm>
            <a:off x="16230291" y="1080039"/>
            <a:ext cx="1124400" cy="8619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600" b="0" i="0" u="none" strike="noStrike" cap="none">
                <a:solidFill>
                  <a:srgbClr val="FFFFFF"/>
                </a:solidFill>
                <a:latin typeface="Big Shoulders Display"/>
                <a:ea typeface="Big Shoulders Display"/>
                <a:cs typeface="Big Shoulders Display"/>
                <a:sym typeface="Big Shoulders Display"/>
              </a:rPr>
              <a:t>0</a:t>
            </a:r>
            <a:r>
              <a:rPr lang="en-US" sz="5600">
                <a:solidFill>
                  <a:srgbClr val="FFFFFF"/>
                </a:solidFill>
                <a:latin typeface="Big Shoulders Display"/>
                <a:ea typeface="Big Shoulders Display"/>
                <a:cs typeface="Big Shoulders Display"/>
                <a:sym typeface="Big Shoulders Display"/>
              </a:rPr>
              <a:t>09</a:t>
            </a:r>
            <a:endParaRPr/>
          </a:p>
        </p:txBody>
      </p:sp>
      <p:sp>
        <p:nvSpPr>
          <p:cNvPr id="188" name="Google Shape;188;p21"/>
          <p:cNvSpPr txBox="1"/>
          <p:nvPr/>
        </p:nvSpPr>
        <p:spPr>
          <a:xfrm rot="-5400000">
            <a:off x="-1449539" y="6560999"/>
            <a:ext cx="5163900" cy="230700"/>
          </a:xfrm>
          <a:prstGeom prst="rect">
            <a:avLst/>
          </a:prstGeom>
          <a:noFill/>
          <a:ln>
            <a:noFill/>
          </a:ln>
        </p:spPr>
        <p:txBody>
          <a:bodyPr spcFirstLastPara="1" wrap="square" lIns="0" tIns="0" rIns="0" bIns="0" anchor="t" anchorCtr="0">
            <a:spAutoFit/>
          </a:bodyPr>
          <a:lstStyle/>
          <a:p>
            <a:pPr marL="0" marR="0" lvl="0" indent="0" algn="l" rtl="0">
              <a:lnSpc>
                <a:spcPct val="139928"/>
              </a:lnSpc>
              <a:spcBef>
                <a:spcPts val="0"/>
              </a:spcBef>
              <a:spcAft>
                <a:spcPts val="0"/>
              </a:spcAft>
              <a:buNone/>
            </a:pPr>
            <a:r>
              <a:rPr lang="en-US" sz="1400" b="0" i="0" u="none" strike="noStrike" cap="none">
                <a:solidFill>
                  <a:srgbClr val="FFFFFF"/>
                </a:solidFill>
                <a:latin typeface="Lato"/>
                <a:ea typeface="Lato"/>
                <a:cs typeface="Lato"/>
                <a:sym typeface="Lato"/>
              </a:rPr>
              <a:t>ING. CIVIL INFORMATICA</a:t>
            </a:r>
            <a:endParaRPr/>
          </a:p>
        </p:txBody>
      </p:sp>
      <p:sp>
        <p:nvSpPr>
          <p:cNvPr id="189" name="Google Shape;189;p21"/>
          <p:cNvSpPr/>
          <p:nvPr/>
        </p:nvSpPr>
        <p:spPr>
          <a:xfrm>
            <a:off x="17330" y="0"/>
            <a:ext cx="9600" cy="1050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1"/>
          <p:cNvPicPr preferRelativeResize="0"/>
          <p:nvPr/>
        </p:nvPicPr>
        <p:blipFill rotWithShape="1">
          <a:blip r:embed="rId3">
            <a:alphaModFix/>
          </a:blip>
          <a:srcRect/>
          <a:stretch/>
        </p:blipFill>
        <p:spPr>
          <a:xfrm>
            <a:off x="16404797" y="8463612"/>
            <a:ext cx="854504" cy="794688"/>
          </a:xfrm>
          <a:prstGeom prst="rect">
            <a:avLst/>
          </a:prstGeom>
          <a:noFill/>
          <a:ln>
            <a:noFill/>
          </a:ln>
        </p:spPr>
      </p:pic>
      <p:pic>
        <p:nvPicPr>
          <p:cNvPr id="191" name="Google Shape;191;p21"/>
          <p:cNvPicPr preferRelativeResize="0"/>
          <p:nvPr/>
        </p:nvPicPr>
        <p:blipFill rotWithShape="1">
          <a:blip r:embed="rId4">
            <a:alphaModFix/>
          </a:blip>
          <a:srcRect/>
          <a:stretch/>
        </p:blipFill>
        <p:spPr>
          <a:xfrm>
            <a:off x="1028700" y="1028700"/>
            <a:ext cx="453254" cy="453254"/>
          </a:xfrm>
          <a:prstGeom prst="rect">
            <a:avLst/>
          </a:prstGeom>
          <a:noFill/>
          <a:ln>
            <a:noFill/>
          </a:ln>
        </p:spPr>
      </p:pic>
      <p:pic>
        <p:nvPicPr>
          <p:cNvPr id="192" name="Google Shape;192;p21"/>
          <p:cNvPicPr preferRelativeResize="0"/>
          <p:nvPr/>
        </p:nvPicPr>
        <p:blipFill>
          <a:blip r:embed="rId5">
            <a:alphaModFix/>
          </a:blip>
          <a:stretch>
            <a:fillRect/>
          </a:stretch>
        </p:blipFill>
        <p:spPr>
          <a:xfrm>
            <a:off x="8374398" y="478400"/>
            <a:ext cx="6293500" cy="1234950"/>
          </a:xfrm>
          <a:prstGeom prst="rect">
            <a:avLst/>
          </a:prstGeom>
          <a:noFill/>
          <a:ln>
            <a:noFill/>
          </a:ln>
        </p:spPr>
      </p:pic>
      <p:pic>
        <p:nvPicPr>
          <p:cNvPr id="193" name="Google Shape;193;p21"/>
          <p:cNvPicPr preferRelativeResize="0"/>
          <p:nvPr/>
        </p:nvPicPr>
        <p:blipFill>
          <a:blip r:embed="rId6">
            <a:alphaModFix/>
          </a:blip>
          <a:stretch>
            <a:fillRect/>
          </a:stretch>
        </p:blipFill>
        <p:spPr>
          <a:xfrm>
            <a:off x="8142998" y="1960900"/>
            <a:ext cx="6293499" cy="2936208"/>
          </a:xfrm>
          <a:prstGeom prst="rect">
            <a:avLst/>
          </a:prstGeom>
          <a:noFill/>
          <a:ln>
            <a:noFill/>
          </a:ln>
        </p:spPr>
      </p:pic>
      <p:pic>
        <p:nvPicPr>
          <p:cNvPr id="194" name="Google Shape;194;p21"/>
          <p:cNvPicPr preferRelativeResize="0"/>
          <p:nvPr/>
        </p:nvPicPr>
        <p:blipFill>
          <a:blip r:embed="rId7">
            <a:alphaModFix/>
          </a:blip>
          <a:stretch>
            <a:fillRect/>
          </a:stretch>
        </p:blipFill>
        <p:spPr>
          <a:xfrm>
            <a:off x="5970550" y="5273737"/>
            <a:ext cx="9881100" cy="2023063"/>
          </a:xfrm>
          <a:prstGeom prst="rect">
            <a:avLst/>
          </a:prstGeom>
          <a:noFill/>
          <a:ln>
            <a:noFill/>
          </a:ln>
        </p:spPr>
      </p:pic>
      <p:pic>
        <p:nvPicPr>
          <p:cNvPr id="195" name="Google Shape;195;p21"/>
          <p:cNvPicPr preferRelativeResize="0"/>
          <p:nvPr/>
        </p:nvPicPr>
        <p:blipFill>
          <a:blip r:embed="rId8">
            <a:alphaModFix/>
          </a:blip>
          <a:stretch>
            <a:fillRect/>
          </a:stretch>
        </p:blipFill>
        <p:spPr>
          <a:xfrm>
            <a:off x="8462648" y="7898923"/>
            <a:ext cx="6829425" cy="1924050"/>
          </a:xfrm>
          <a:prstGeom prst="rect">
            <a:avLst/>
          </a:prstGeom>
          <a:noFill/>
          <a:ln>
            <a:noFill/>
          </a:ln>
        </p:spPr>
      </p:pic>
      <p:sp>
        <p:nvSpPr>
          <p:cNvPr id="196" name="Google Shape;196;p21"/>
          <p:cNvSpPr txBox="1"/>
          <p:nvPr/>
        </p:nvSpPr>
        <p:spPr>
          <a:xfrm>
            <a:off x="2380600" y="1713350"/>
            <a:ext cx="2757600" cy="757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Calibri"/>
                <a:ea typeface="Calibri"/>
                <a:cs typeface="Calibri"/>
                <a:sym typeface="Calibri"/>
              </a:rPr>
              <a:t>Se crea la clase matriz en la cual vamos a inicializar una matriz de 4x4 y se presentan sus respectivos métodos, como lo son el método booleano para determinar si el valor está fuera del rango de la matriz, el método “ingresar  carácter” el cual nos permite ingresar el elemento ‘X’ a la matriz y el método mostrar matriz que respectivamente visualiza la matriz.</a:t>
            </a:r>
            <a:endParaRPr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321</Words>
  <Application>Microsoft Office PowerPoint</Application>
  <PresentationFormat>Personalizado</PresentationFormat>
  <Paragraphs>54</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Big Shoulders Display</vt:lpstr>
      <vt:lpstr>Arial</vt:lpstr>
      <vt:lpstr>Calibri</vt:lpstr>
      <vt:lpstr>Lato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Franco Osorio</cp:lastModifiedBy>
  <cp:revision>1</cp:revision>
  <dcterms:modified xsi:type="dcterms:W3CDTF">2021-06-14T03:51:33Z</dcterms:modified>
</cp:coreProperties>
</file>